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6" r:id="rId9"/>
    <p:sldId id="267" r:id="rId10"/>
    <p:sldId id="268" r:id="rId11"/>
    <p:sldId id="262" r:id="rId12"/>
    <p:sldId id="263" r:id="rId13"/>
    <p:sldId id="265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 Chapters 8-9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1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1" y="624110"/>
            <a:ext cx="9840912" cy="1280890"/>
          </a:xfrm>
        </p:spPr>
        <p:txBody>
          <a:bodyPr/>
          <a:lstStyle/>
          <a:p>
            <a:r>
              <a:rPr lang="en-US" dirty="0"/>
              <a:t>Electron Domain- Molecular Geometry- AP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611910"/>
              </p:ext>
            </p:extLst>
          </p:nvPr>
        </p:nvGraphicFramePr>
        <p:xfrm>
          <a:off x="1574800" y="1714500"/>
          <a:ext cx="9929812" cy="3017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68500">
                  <a:extLst>
                    <a:ext uri="{9D8B030D-6E8A-4147-A177-3AD203B41FA5}">
                      <a16:colId xmlns:a16="http://schemas.microsoft.com/office/drawing/2014/main" val="922386511"/>
                    </a:ext>
                  </a:extLst>
                </a:gridCol>
                <a:gridCol w="3721100">
                  <a:extLst>
                    <a:ext uri="{9D8B030D-6E8A-4147-A177-3AD203B41FA5}">
                      <a16:colId xmlns:a16="http://schemas.microsoft.com/office/drawing/2014/main" val="207004308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631841326"/>
                    </a:ext>
                  </a:extLst>
                </a:gridCol>
                <a:gridCol w="2843212">
                  <a:extLst>
                    <a:ext uri="{9D8B030D-6E8A-4147-A177-3AD203B41FA5}">
                      <a16:colId xmlns:a16="http://schemas.microsoft.com/office/drawing/2014/main" val="2079841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# of Electron Domains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Electron Domain Geometry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VSEPR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Molecular Geometry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25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  <a:p>
                      <a:pPr algn="ctr"/>
                      <a:r>
                        <a:rPr lang="en-US" dirty="0"/>
                        <a:t>5</a:t>
                      </a:r>
                    </a:p>
                    <a:p>
                      <a:pPr algn="ctr"/>
                      <a:r>
                        <a:rPr lang="en-US" dirty="0"/>
                        <a:t>5</a:t>
                      </a:r>
                    </a:p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Trigonal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Bipyramidal</a:t>
                      </a:r>
                      <a:endParaRPr lang="en-US" baseline="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Trigonal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Bipyramidal</a:t>
                      </a:r>
                      <a:endParaRPr lang="en-US" baseline="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Trigonal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Bipyramidal</a:t>
                      </a:r>
                      <a:endParaRPr lang="en-US" baseline="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Trigonal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Bipyramidal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</a:t>
                      </a:r>
                      <a:r>
                        <a:rPr lang="en-US" baseline="-25000" dirty="0"/>
                        <a:t>5</a:t>
                      </a:r>
                    </a:p>
                    <a:p>
                      <a:pPr algn="ctr"/>
                      <a:r>
                        <a:rPr lang="en-US" baseline="0" dirty="0"/>
                        <a:t>AB</a:t>
                      </a:r>
                      <a:r>
                        <a:rPr lang="en-US" baseline="-25000" dirty="0"/>
                        <a:t>4</a:t>
                      </a:r>
                      <a:r>
                        <a:rPr lang="en-US" baseline="0" dirty="0"/>
                        <a:t>E</a:t>
                      </a:r>
                    </a:p>
                    <a:p>
                      <a:pPr algn="ctr"/>
                      <a:r>
                        <a:rPr lang="en-US" baseline="0" dirty="0"/>
                        <a:t>AB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0" dirty="0"/>
                        <a:t>E</a:t>
                      </a:r>
                      <a:r>
                        <a:rPr lang="en-US" baseline="-25000" dirty="0"/>
                        <a:t>2</a:t>
                      </a:r>
                      <a:endParaRPr lang="en-US" baseline="0" dirty="0"/>
                    </a:p>
                    <a:p>
                      <a:pPr algn="ctr"/>
                      <a:r>
                        <a:rPr lang="en-US" baseline="0" dirty="0"/>
                        <a:t>AB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E</a:t>
                      </a:r>
                      <a:r>
                        <a:rPr lang="en-US" baseline="-25000" dirty="0"/>
                        <a:t>3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Trigonal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Bipyramidal</a:t>
                      </a:r>
                      <a:endParaRPr lang="en-US" baseline="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/>
                        <a:t>SeeSaw</a:t>
                      </a:r>
                      <a:endParaRPr lang="en-US" baseline="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T-Shape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Linear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863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  <a:p>
                      <a:pPr algn="ctr"/>
                      <a:r>
                        <a:rPr lang="en-US" dirty="0"/>
                        <a:t>6</a:t>
                      </a:r>
                    </a:p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Octahedral</a:t>
                      </a:r>
                    </a:p>
                    <a:p>
                      <a:pPr algn="ctr"/>
                      <a:r>
                        <a:rPr lang="en-US" dirty="0"/>
                        <a:t>Octahedral</a:t>
                      </a:r>
                    </a:p>
                    <a:p>
                      <a:pPr algn="ctr"/>
                      <a:r>
                        <a:rPr lang="en-US" dirty="0"/>
                        <a:t>Octahedral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</a:t>
                      </a:r>
                      <a:r>
                        <a:rPr lang="en-US" baseline="-25000" dirty="0"/>
                        <a:t>6</a:t>
                      </a:r>
                      <a:endParaRPr lang="en-US" baseline="0" dirty="0"/>
                    </a:p>
                    <a:p>
                      <a:pPr algn="ctr"/>
                      <a:r>
                        <a:rPr lang="en-US" baseline="0" dirty="0"/>
                        <a:t>AB</a:t>
                      </a:r>
                      <a:r>
                        <a:rPr lang="en-US" baseline="-25000" dirty="0"/>
                        <a:t>5</a:t>
                      </a:r>
                      <a:r>
                        <a:rPr lang="en-US" baseline="0" dirty="0"/>
                        <a:t>E</a:t>
                      </a:r>
                    </a:p>
                    <a:p>
                      <a:pPr algn="ctr"/>
                      <a:r>
                        <a:rPr lang="en-US" baseline="0" dirty="0"/>
                        <a:t>AB</a:t>
                      </a:r>
                      <a:r>
                        <a:rPr lang="en-US" baseline="-25000" dirty="0"/>
                        <a:t>4</a:t>
                      </a:r>
                      <a:r>
                        <a:rPr lang="en-US" baseline="0" dirty="0"/>
                        <a:t>E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Octahedral</a:t>
                      </a:r>
                    </a:p>
                    <a:p>
                      <a:pPr algn="ctr"/>
                      <a:r>
                        <a:rPr lang="en-US" dirty="0"/>
                        <a:t>Square Pyramidal</a:t>
                      </a:r>
                    </a:p>
                    <a:p>
                      <a:pPr algn="ctr"/>
                      <a:r>
                        <a:rPr lang="en-US" dirty="0"/>
                        <a:t>Square Planar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047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565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Lewis Dot Structures of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 a negative ion adds valence electrons to the total and that a positive ions takes away from the total number of valence electrons.</a:t>
            </a:r>
          </a:p>
          <a:p>
            <a:r>
              <a:rPr lang="en-US" dirty="0"/>
              <a:t>When you draw the structure. You must use parenthesis around it and put the charge outside.</a:t>
            </a:r>
          </a:p>
          <a:p>
            <a:endParaRPr lang="en-US" dirty="0"/>
          </a:p>
          <a:p>
            <a:r>
              <a:rPr lang="en-US" dirty="0"/>
              <a:t>Resonance structures occur when you have a molecule with a double bond and that double bond could be with a different atom.</a:t>
            </a:r>
          </a:p>
          <a:p>
            <a:endParaRPr lang="en-US" dirty="0"/>
          </a:p>
          <a:p>
            <a:r>
              <a:rPr lang="en-US" dirty="0"/>
              <a:t>Those bonds are not consider double bonds but in between a single and double.</a:t>
            </a:r>
          </a:p>
        </p:txBody>
      </p:sp>
    </p:spTree>
    <p:extLst>
      <p:ext uri="{BB962C8B-B14F-4D97-AF65-F5344CB8AC3E}">
        <p14:creationId xmlns:p14="http://schemas.microsoft.com/office/powerpoint/2010/main" val="3396987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/>
              <a:t>Ionic Bonding</a:t>
            </a:r>
            <a:br>
              <a:rPr lang="en-US" dirty="0"/>
            </a:br>
            <a:r>
              <a:rPr lang="en-US" dirty="0"/>
              <a:t>Lewis Dot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know the Lewis Dot Structure for:</a:t>
            </a:r>
          </a:p>
          <a:p>
            <a:pPr lvl="1"/>
            <a:r>
              <a:rPr lang="en-US" dirty="0"/>
              <a:t>Nitrate</a:t>
            </a:r>
          </a:p>
          <a:p>
            <a:pPr lvl="1"/>
            <a:r>
              <a:rPr lang="en-US" dirty="0"/>
              <a:t>Hydroxide</a:t>
            </a:r>
          </a:p>
          <a:p>
            <a:pPr lvl="1"/>
            <a:r>
              <a:rPr lang="en-US" dirty="0" err="1"/>
              <a:t>Hydrogencarbonate</a:t>
            </a:r>
            <a:endParaRPr lang="en-US" dirty="0"/>
          </a:p>
          <a:p>
            <a:pPr lvl="1"/>
            <a:r>
              <a:rPr lang="en-US" dirty="0"/>
              <a:t>Carbonate</a:t>
            </a:r>
          </a:p>
          <a:p>
            <a:pPr lvl="1"/>
            <a:r>
              <a:rPr lang="en-US" dirty="0"/>
              <a:t>Sulfate</a:t>
            </a:r>
          </a:p>
          <a:p>
            <a:pPr lvl="1"/>
            <a:r>
              <a:rPr lang="en-US" dirty="0"/>
              <a:t>Phosphate</a:t>
            </a:r>
          </a:p>
          <a:p>
            <a:pPr lvl="1"/>
            <a:r>
              <a:rPr lang="en-US" dirty="0"/>
              <a:t>Ammonium</a:t>
            </a:r>
          </a:p>
        </p:txBody>
      </p:sp>
    </p:spTree>
    <p:extLst>
      <p:ext uri="{BB962C8B-B14F-4D97-AF65-F5344CB8AC3E}">
        <p14:creationId xmlns:p14="http://schemas.microsoft.com/office/powerpoint/2010/main" val="1172329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/>
              <a:t>Multiple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Triple bonds are shortest with highest bond enthalpy</a:t>
            </a:r>
          </a:p>
          <a:p>
            <a:r>
              <a:rPr lang="en-US" dirty="0"/>
              <a:t>Double Bonds are longer than triple bonds and lower energy</a:t>
            </a:r>
          </a:p>
          <a:p>
            <a:r>
              <a:rPr lang="en-US" dirty="0"/>
              <a:t>Single Bonds are the longest bonds and lowest bond Enthalpy</a:t>
            </a:r>
          </a:p>
          <a:p>
            <a:r>
              <a:rPr lang="en-US" dirty="0"/>
              <a:t>The longest the bond length the lower the bond enthalpy.</a:t>
            </a:r>
          </a:p>
          <a:p>
            <a:endParaRPr lang="en-US" dirty="0"/>
          </a:p>
          <a:p>
            <a:r>
              <a:rPr lang="en-US" dirty="0"/>
              <a:t>First bond is always a sigma bond- formed with s orbitals</a:t>
            </a:r>
          </a:p>
          <a:p>
            <a:r>
              <a:rPr lang="en-US" dirty="0"/>
              <a:t>Second and third bonds are Pi bonds- formed by p orbitals</a:t>
            </a:r>
          </a:p>
        </p:txBody>
      </p:sp>
    </p:spTree>
    <p:extLst>
      <p:ext uri="{BB962C8B-B14F-4D97-AF65-F5344CB8AC3E}">
        <p14:creationId xmlns:p14="http://schemas.microsoft.com/office/powerpoint/2010/main" val="3308280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/>
              <a:t>Giant Molecular Covalent</a:t>
            </a:r>
            <a:br>
              <a:rPr lang="en-US" dirty="0"/>
            </a:br>
            <a:r>
              <a:rPr lang="en-US" dirty="0"/>
              <a:t>Network Covalent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Carbon- Diamond form</a:t>
            </a:r>
          </a:p>
          <a:p>
            <a:r>
              <a:rPr lang="en-US" dirty="0"/>
              <a:t>Silicon Dioxide (Quartz)</a:t>
            </a:r>
          </a:p>
          <a:p>
            <a:endParaRPr lang="en-US" dirty="0"/>
          </a:p>
          <a:p>
            <a:r>
              <a:rPr lang="en-US" dirty="0"/>
              <a:t>Highest melting/boiling points of all substances.</a:t>
            </a:r>
          </a:p>
          <a:p>
            <a:r>
              <a:rPr lang="en-US" dirty="0"/>
              <a:t>Non conductors of electricity</a:t>
            </a:r>
          </a:p>
          <a:p>
            <a:r>
              <a:rPr lang="en-US" dirty="0"/>
              <a:t>Insoluble in water.</a:t>
            </a:r>
          </a:p>
        </p:txBody>
      </p:sp>
    </p:spTree>
    <p:extLst>
      <p:ext uri="{BB962C8B-B14F-4D97-AF65-F5344CB8AC3E}">
        <p14:creationId xmlns:p14="http://schemas.microsoft.com/office/powerpoint/2010/main" val="2865763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Allotropes of Carbon -IB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Graphite</a:t>
            </a:r>
          </a:p>
          <a:p>
            <a:r>
              <a:rPr lang="en-US" dirty="0"/>
              <a:t>Diamond</a:t>
            </a:r>
          </a:p>
          <a:p>
            <a:r>
              <a:rPr lang="en-US" dirty="0"/>
              <a:t>Fullerene</a:t>
            </a:r>
          </a:p>
          <a:p>
            <a:r>
              <a:rPr lang="en-US" dirty="0"/>
              <a:t>Graphene</a:t>
            </a:r>
          </a:p>
          <a:p>
            <a:endParaRPr lang="en-US" dirty="0"/>
          </a:p>
          <a:p>
            <a:r>
              <a:rPr lang="en-US" dirty="0"/>
              <a:t>Know the different properties of them.</a:t>
            </a:r>
          </a:p>
        </p:txBody>
      </p:sp>
    </p:spTree>
    <p:extLst>
      <p:ext uri="{BB962C8B-B14F-4D97-AF65-F5344CB8AC3E}">
        <p14:creationId xmlns:p14="http://schemas.microsoft.com/office/powerpoint/2010/main" val="236787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99"/>
          </a:solidFill>
        </p:spPr>
        <p:txBody>
          <a:bodyPr/>
          <a:lstStyle/>
          <a:p>
            <a:pPr algn="ctr"/>
            <a:r>
              <a:rPr lang="en-US" dirty="0"/>
              <a:t>Metals</a:t>
            </a:r>
            <a:br>
              <a:rPr lang="en-US" dirty="0"/>
            </a:br>
            <a:r>
              <a:rPr lang="en-US" dirty="0"/>
              <a:t>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Solid at room temperature.</a:t>
            </a:r>
          </a:p>
          <a:p>
            <a:r>
              <a:rPr lang="en-US" dirty="0"/>
              <a:t>Can easily pass electrical current and heat</a:t>
            </a:r>
          </a:p>
          <a:p>
            <a:r>
              <a:rPr lang="en-US" dirty="0"/>
              <a:t>Malleable</a:t>
            </a:r>
          </a:p>
          <a:p>
            <a:r>
              <a:rPr lang="en-US" dirty="0"/>
              <a:t>Ductile</a:t>
            </a:r>
          </a:p>
          <a:p>
            <a:endParaRPr lang="en-US" dirty="0"/>
          </a:p>
          <a:p>
            <a:r>
              <a:rPr lang="en-US" dirty="0"/>
              <a:t>Sea of electrons between the atoms.</a:t>
            </a:r>
          </a:p>
          <a:p>
            <a:r>
              <a:rPr lang="en-US" dirty="0"/>
              <a:t>Melting point and boiling points increase across a group until group7-8 and then decrease. Those in Group 11-12 have lower Boiling and melting points</a:t>
            </a:r>
          </a:p>
          <a:p>
            <a:r>
              <a:rPr lang="en-US" dirty="0"/>
              <a:t>Number of delocalized electrons</a:t>
            </a:r>
          </a:p>
          <a:p>
            <a:r>
              <a:rPr lang="en-US" dirty="0"/>
              <a:t>Charge of cation</a:t>
            </a:r>
          </a:p>
          <a:p>
            <a:r>
              <a:rPr lang="en-US" dirty="0"/>
              <a:t>Radius of the cation</a:t>
            </a:r>
          </a:p>
        </p:txBody>
      </p:sp>
    </p:spTree>
    <p:extLst>
      <p:ext uri="{BB962C8B-B14F-4D97-AF65-F5344CB8AC3E}">
        <p14:creationId xmlns:p14="http://schemas.microsoft.com/office/powerpoint/2010/main" val="291554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2112"/>
          </a:xfrm>
          <a:solidFill>
            <a:srgbClr val="9999FF"/>
          </a:solidFill>
        </p:spPr>
        <p:txBody>
          <a:bodyPr/>
          <a:lstStyle/>
          <a:p>
            <a:pPr algn="ctr"/>
            <a:r>
              <a:rPr lang="en-US" dirty="0"/>
              <a:t>Alloys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4800"/>
            <a:ext cx="8915400" cy="4336422"/>
          </a:xfrm>
        </p:spPr>
        <p:txBody>
          <a:bodyPr/>
          <a:lstStyle/>
          <a:p>
            <a:r>
              <a:rPr lang="en-US" dirty="0"/>
              <a:t>Alloys are solutions of metals with enhanced properties.</a:t>
            </a:r>
          </a:p>
          <a:p>
            <a:pPr lvl="1"/>
            <a:r>
              <a:rPr lang="en-US" dirty="0"/>
              <a:t>Steel- iron and carbon</a:t>
            </a:r>
          </a:p>
          <a:p>
            <a:pPr lvl="1"/>
            <a:r>
              <a:rPr lang="en-US" dirty="0"/>
              <a:t>Brass- copper and zinc</a:t>
            </a:r>
          </a:p>
          <a:p>
            <a:pPr lvl="1"/>
            <a:r>
              <a:rPr lang="en-US" dirty="0"/>
              <a:t>Bronze- copper and tin</a:t>
            </a:r>
          </a:p>
          <a:p>
            <a:pPr marL="457200" lvl="1" indent="0">
              <a:buNone/>
            </a:pPr>
            <a:r>
              <a:rPr lang="en-US" dirty="0"/>
              <a:t>Sterling Silver- silver and copper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Smaller ions are able to fit in the spacers between larger 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0" y="4149581"/>
            <a:ext cx="2273300" cy="235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6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/>
              <a:t>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Have Higher Melting points and boiling points than metals.</a:t>
            </a:r>
          </a:p>
          <a:p>
            <a:r>
              <a:rPr lang="en-US" dirty="0"/>
              <a:t>Do not transmit heat nor electricity while in solid state.</a:t>
            </a:r>
          </a:p>
          <a:p>
            <a:r>
              <a:rPr lang="en-US" dirty="0"/>
              <a:t>Non volatile</a:t>
            </a:r>
          </a:p>
          <a:p>
            <a:r>
              <a:rPr lang="en-US" dirty="0"/>
              <a:t>In water many separate into ions allowing for the transfer of electricity.</a:t>
            </a:r>
          </a:p>
          <a:p>
            <a:r>
              <a:rPr lang="en-US" dirty="0"/>
              <a:t>Those physical characteristics are due to the electrons being transferred from the cation to the anion.</a:t>
            </a:r>
          </a:p>
          <a:p>
            <a:r>
              <a:rPr lang="en-US" dirty="0"/>
              <a:t>The energy needed to vaporize these ions is called Lattice Energy.</a:t>
            </a:r>
          </a:p>
          <a:p>
            <a:r>
              <a:rPr lang="en-US" dirty="0"/>
              <a:t>The Higher the Lattice Energy the larger the Melting/Boiling point.</a:t>
            </a:r>
          </a:p>
          <a:p>
            <a:r>
              <a:rPr lang="en-US" dirty="0"/>
              <a:t>Ions with higher charges have higher Lattice Energy</a:t>
            </a:r>
          </a:p>
          <a:p>
            <a:r>
              <a:rPr lang="en-US" dirty="0"/>
              <a:t>Ions of the same charges depend on the size of the ion. The Smaller the ions the Higher the Lattice Energy.</a:t>
            </a:r>
          </a:p>
        </p:txBody>
      </p:sp>
    </p:spTree>
    <p:extLst>
      <p:ext uri="{BB962C8B-B14F-4D97-AF65-F5344CB8AC3E}">
        <p14:creationId xmlns:p14="http://schemas.microsoft.com/office/powerpoint/2010/main" val="107277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txBody>
          <a:bodyPr/>
          <a:lstStyle/>
          <a:p>
            <a:pPr algn="ctr"/>
            <a:r>
              <a:rPr lang="en-US" dirty="0"/>
              <a:t>Covalent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the lowest set of melting point/boiling points</a:t>
            </a:r>
          </a:p>
          <a:p>
            <a:r>
              <a:rPr lang="en-US" dirty="0"/>
              <a:t>Electrons are shared.</a:t>
            </a:r>
          </a:p>
          <a:p>
            <a:r>
              <a:rPr lang="en-US" dirty="0"/>
              <a:t>Do not conduct heat nor electricity</a:t>
            </a:r>
          </a:p>
          <a:p>
            <a:endParaRPr lang="en-US" dirty="0"/>
          </a:p>
          <a:p>
            <a:r>
              <a:rPr lang="en-US" dirty="0"/>
              <a:t>Single Bonds are longer than double and triple bond are the shortest.</a:t>
            </a:r>
          </a:p>
          <a:p>
            <a:r>
              <a:rPr lang="en-US" dirty="0"/>
              <a:t>Bonds can be either polar or nonpolar depending on the electronegativity difference between the two atoms. </a:t>
            </a:r>
            <a:r>
              <a:rPr lang="en-US" dirty="0" err="1"/>
              <a:t>N,O,F,Cl</a:t>
            </a:r>
            <a:r>
              <a:rPr lang="en-US" dirty="0"/>
              <a:t> are very electronegative. And usually form polar bonds</a:t>
            </a:r>
          </a:p>
          <a:p>
            <a:r>
              <a:rPr lang="en-US" dirty="0"/>
              <a:t>Melting point and boiling points depend on the strength of the intermolecular Forces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3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Intermolecular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/>
          </a:bodyPr>
          <a:lstStyle/>
          <a:p>
            <a:r>
              <a:rPr lang="en-US" dirty="0"/>
              <a:t>Are dependent on the shape (VSEPR) and polarity of the bonds.</a:t>
            </a:r>
          </a:p>
          <a:p>
            <a:r>
              <a:rPr lang="en-US" dirty="0"/>
              <a:t>All covalent molecules have London Dispersion Forces.</a:t>
            </a:r>
          </a:p>
          <a:p>
            <a:r>
              <a:rPr lang="en-US" dirty="0" err="1"/>
              <a:t>NonPolar</a:t>
            </a:r>
            <a:r>
              <a:rPr lang="en-US" dirty="0"/>
              <a:t> Molecules only have LDFs and the larger the molecule the more Dipole moments it would have and thus increases melting point and boiling point.</a:t>
            </a:r>
          </a:p>
          <a:p>
            <a:endParaRPr lang="en-US" dirty="0"/>
          </a:p>
          <a:p>
            <a:r>
              <a:rPr lang="en-US" dirty="0"/>
              <a:t>Polar Molecules have Dipole-Dipole Forces which are stronger than LDF’s. You should know how to determine a Polar vs Non-Polar Molecule. See me if you cant do this.</a:t>
            </a:r>
          </a:p>
          <a:p>
            <a:r>
              <a:rPr lang="en-US" dirty="0"/>
              <a:t>Hydrogen Bonding is the strongest IMF force and occurs when a molecule has a Hydrogen attached to F,O or N. Realize that Hydrogen bonding is NOT actual bonding and occurs between molecules.</a:t>
            </a:r>
          </a:p>
        </p:txBody>
      </p:sp>
    </p:spTree>
    <p:extLst>
      <p:ext uri="{BB962C8B-B14F-4D97-AF65-F5344CB8AC3E}">
        <p14:creationId xmlns:p14="http://schemas.microsoft.com/office/powerpoint/2010/main" val="365603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en-US" dirty="0"/>
              <a:t>VSEPR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total number of valence electrons.</a:t>
            </a:r>
          </a:p>
          <a:p>
            <a:r>
              <a:rPr lang="en-US" dirty="0"/>
              <a:t>Atom with the lowest number of Valence Electrons, except H goes in middle.</a:t>
            </a:r>
          </a:p>
          <a:p>
            <a:r>
              <a:rPr lang="en-US" dirty="0"/>
              <a:t>If you have two atoms with the same number of valence electrons, the largest one goes in the middle.</a:t>
            </a:r>
          </a:p>
          <a:p>
            <a:r>
              <a:rPr lang="en-US" dirty="0"/>
              <a:t>Attached all the outside atoms to the center ones with single bonds and give then an octet.</a:t>
            </a:r>
          </a:p>
          <a:p>
            <a:r>
              <a:rPr lang="en-US" dirty="0"/>
              <a:t>Any extra electrons are put on the central atom in pairs.</a:t>
            </a:r>
          </a:p>
          <a:p>
            <a:r>
              <a:rPr lang="en-US" dirty="0"/>
              <a:t>If the central atom has not achieved an octet try to satisfy them by forming double or triple bonds if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83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US" dirty="0"/>
              <a:t>Octet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all the outside atoms other than Hydrogen must obey octet rule. The central atom might have less than 8 or more.</a:t>
            </a:r>
          </a:p>
          <a:p>
            <a:r>
              <a:rPr lang="en-US" dirty="0"/>
              <a:t>Boron will always end with less</a:t>
            </a:r>
          </a:p>
          <a:p>
            <a:r>
              <a:rPr lang="en-US" dirty="0"/>
              <a:t>Central atoms breaking the octet rule must reside in period 3 or lower because they will have d sublevels available to break the octet rule.</a:t>
            </a:r>
          </a:p>
        </p:txBody>
      </p:sp>
    </p:spTree>
    <p:extLst>
      <p:ext uri="{BB962C8B-B14F-4D97-AF65-F5344CB8AC3E}">
        <p14:creationId xmlns:p14="http://schemas.microsoft.com/office/powerpoint/2010/main" val="426541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/>
              <a:t>Electron Domain- Molecular Geometry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986553"/>
              </p:ext>
            </p:extLst>
          </p:nvPr>
        </p:nvGraphicFramePr>
        <p:xfrm>
          <a:off x="1219200" y="2133600"/>
          <a:ext cx="10285413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>
                  <a:extLst>
                    <a:ext uri="{9D8B030D-6E8A-4147-A177-3AD203B41FA5}">
                      <a16:colId xmlns:a16="http://schemas.microsoft.com/office/drawing/2014/main" val="2767560017"/>
                    </a:ext>
                  </a:extLst>
                </a:gridCol>
                <a:gridCol w="4216400">
                  <a:extLst>
                    <a:ext uri="{9D8B030D-6E8A-4147-A177-3AD203B41FA5}">
                      <a16:colId xmlns:a16="http://schemas.microsoft.com/office/drawing/2014/main" val="3564964548"/>
                    </a:ext>
                  </a:extLst>
                </a:gridCol>
                <a:gridCol w="2511154">
                  <a:extLst>
                    <a:ext uri="{9D8B030D-6E8A-4147-A177-3AD203B41FA5}">
                      <a16:colId xmlns:a16="http://schemas.microsoft.com/office/drawing/2014/main" val="3694920748"/>
                    </a:ext>
                  </a:extLst>
                </a:gridCol>
                <a:gridCol w="2325959">
                  <a:extLst>
                    <a:ext uri="{9D8B030D-6E8A-4147-A177-3AD203B41FA5}">
                      <a16:colId xmlns:a16="http://schemas.microsoft.com/office/drawing/2014/main" val="1415502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Electron Domains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Electron Domain Geometry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VSEPR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Molecular Geometry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10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255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Planar Triangular/Trigonal</a:t>
                      </a:r>
                      <a:r>
                        <a:rPr lang="en-US" baseline="0" dirty="0"/>
                        <a:t> Planar </a:t>
                      </a:r>
                      <a:r>
                        <a:rPr lang="en-US" baseline="0" dirty="0" err="1"/>
                        <a:t>Planar</a:t>
                      </a:r>
                      <a:r>
                        <a:rPr lang="en-US" baseline="0" dirty="0"/>
                        <a:t> Triangular/Trigonal Planar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AB</a:t>
                      </a:r>
                      <a:r>
                        <a:rPr lang="en-US" baseline="-25000" dirty="0"/>
                        <a:t>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AB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Trigonal</a:t>
                      </a:r>
                      <a:r>
                        <a:rPr lang="en-US" baseline="0" dirty="0"/>
                        <a:t> Planar</a:t>
                      </a:r>
                    </a:p>
                    <a:p>
                      <a:pPr algn="ctr"/>
                      <a:r>
                        <a:rPr lang="en-US" baseline="0" dirty="0"/>
                        <a:t>V-Shape/ Bent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699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  <a:p>
                      <a:pPr algn="ctr"/>
                      <a:r>
                        <a:rPr lang="en-US" dirty="0"/>
                        <a:t>4</a:t>
                      </a:r>
                    </a:p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Tetrahedral</a:t>
                      </a:r>
                    </a:p>
                    <a:p>
                      <a:pPr algn="ctr"/>
                      <a:r>
                        <a:rPr lang="en-US" dirty="0"/>
                        <a:t>Tetrahedral</a:t>
                      </a:r>
                    </a:p>
                    <a:p>
                      <a:pPr algn="ctr"/>
                      <a:r>
                        <a:rPr lang="en-US" dirty="0"/>
                        <a:t>Tetrahedral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</a:t>
                      </a:r>
                      <a:r>
                        <a:rPr lang="en-US" baseline="-25000" dirty="0"/>
                        <a:t>4</a:t>
                      </a:r>
                      <a:endParaRPr lang="en-US" baseline="0" dirty="0"/>
                    </a:p>
                    <a:p>
                      <a:pPr algn="ctr"/>
                      <a:r>
                        <a:rPr lang="en-US" baseline="0" dirty="0"/>
                        <a:t>AB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0" dirty="0"/>
                        <a:t>E</a:t>
                      </a:r>
                    </a:p>
                    <a:p>
                      <a:pPr algn="ctr"/>
                      <a:r>
                        <a:rPr lang="en-US" baseline="0" dirty="0"/>
                        <a:t>AB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E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Tetrahedral</a:t>
                      </a:r>
                    </a:p>
                    <a:p>
                      <a:pPr algn="ctr"/>
                      <a:r>
                        <a:rPr lang="en-US" dirty="0"/>
                        <a:t>Pyramidal</a:t>
                      </a:r>
                    </a:p>
                    <a:p>
                      <a:pPr algn="ctr"/>
                      <a:r>
                        <a:rPr lang="en-US" dirty="0"/>
                        <a:t>V shape/Bent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475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7245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</TotalTime>
  <Words>859</Words>
  <Application>Microsoft Office PowerPoint</Application>
  <PresentationFormat>Widescreen</PresentationFormat>
  <Paragraphs>155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AP Chapters 8-9</vt:lpstr>
      <vt:lpstr>Metals Physical Properties</vt:lpstr>
      <vt:lpstr>Alloys</vt:lpstr>
      <vt:lpstr>Ionic Compounds</vt:lpstr>
      <vt:lpstr>Covalent Compounds</vt:lpstr>
      <vt:lpstr>Intermolecular Forces</vt:lpstr>
      <vt:lpstr>VSEPR Rules</vt:lpstr>
      <vt:lpstr>Octet Rule</vt:lpstr>
      <vt:lpstr>Electron Domain- Molecular Geometry</vt:lpstr>
      <vt:lpstr>Electron Domain- Molecular Geometry- AP</vt:lpstr>
      <vt:lpstr>Lewis Dot Structures of Ions</vt:lpstr>
      <vt:lpstr>Ionic Bonding Lewis Dot Structures</vt:lpstr>
      <vt:lpstr>Multiple Bonds</vt:lpstr>
      <vt:lpstr>Giant Molecular Covalent Network Covalent</vt:lpstr>
      <vt:lpstr>Allotropes of Carbon -IB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Chapters 8-9</dc:title>
  <dc:creator>Rodriguez, Carlos R.</dc:creator>
  <cp:lastModifiedBy>Rodriguez, Carlos R.</cp:lastModifiedBy>
  <cp:revision>10</cp:revision>
  <dcterms:created xsi:type="dcterms:W3CDTF">2016-12-05T17:44:13Z</dcterms:created>
  <dcterms:modified xsi:type="dcterms:W3CDTF">2016-12-07T18:20:25Z</dcterms:modified>
</cp:coreProperties>
</file>